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rPr lang="en-US" sz="1300" b="1" dirty="0">
                <a:solidFill>
                  <a:srgbClr val="0F172A"/>
                </a:solidFill>
              </a:rPr>
              <a:t>Net cash value by quarter</a:t>
            </a:r>
          </a:p>
        </c:rich>
      </c:tx>
      <c:layout>
        <c:manualLayout>
          <c:xMode val="edge"/>
          <c:yMode val="edge"/>
          <c:x val="0.01"/>
          <c:y val="0.01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cash value</c:v>
                </c:pt>
              </c:strCache>
            </c:strRef>
          </c:tx>
          <c:spPr>
            <a:solidFill>
              <a:srgbClr val="059669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C2626"/>
              </a:solidFill>
            </c:spPr>
          </c:dPt>
          <c:dPt>
            <c:idx val="1"/>
            <c:invertIfNegative val="0"/>
            <c:bubble3D val="0"/>
            <c:spPr>
              <a:solidFill>
                <a:srgbClr val="DC2626"/>
              </a:solidFill>
            </c:spPr>
          </c:dPt>
          <c:dLbls>
            <c:dLbl>
              <c:idx val="0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$#,##0,&quot;K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0">
                    <a:solidFill>
                      <a:srgbClr val="334155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Q1 '26</c:v>
                </c:pt>
                <c:pt idx="1">
                  <c:v>Q2 '26</c:v>
                </c:pt>
              </c:strCache>
            </c:strRef>
          </c:cat>
          <c:val>
            <c:numRef>
              <c:f>Sheet1!$B$2:$B$3</c:f>
              <c:numCache>
                <c:formatCode>$#,##0,"K"</c:formatCode>
                <c:ptCount val="2"/>
                <c:pt idx="0">
                  <c:v>-208470.79</c:v>
                </c:pt>
                <c:pt idx="1">
                  <c:v>-54109.89</c:v>
                </c:pt>
              </c:numCache>
            </c:numRef>
          </c:val>
        </c:ser>
        <c:gapWidth val="60"/>
        <c:axId val="500000001"/>
        <c:axId val="500000002"/>
      </c:barChart>
      <c:catAx>
        <c:axId val="5000000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9525">
            <a:solidFill>
              <a:srgbClr val="94A3B8"/>
            </a:solidFill>
          </a:ln>
        </c:spPr>
        <c:txPr>
          <a:bodyPr/>
          <a:lstStyle/>
          <a:p>
            <a:pPr>
              <a:defRPr sz="1000" b="0">
                <a:solidFill>
                  <a:srgbClr val="64748B"/>
                </a:solidFill>
              </a:defRPr>
            </a:pPr>
            <a:endParaRPr lang="en-US"/>
          </a:p>
        </c:txPr>
        <c:crossAx val="500000002"/>
        <c:crosses val="autoZero"/>
        <c:auto val="1"/>
        <c:lblAlgn val="ctr"/>
        <c:lblOffset val="100"/>
        <c:noMultiLvlLbl val="0"/>
      </c:catAx>
      <c:valAx>
        <c:axId val="500000002"/>
        <c:scaling>
          <c:orientation val="minMax"/>
        </c:scaling>
        <c:delete val="0"/>
        <c:axPos val="l"/>
        <c:majorGridlines>
          <c:spPr>
            <a:ln w="9525">
              <a:solidFill>
                <a:srgbClr val="E2E8F0"/>
              </a:solidFill>
            </a:ln>
          </c:spPr>
        </c:majorGridlines>
        <c:numFmt formatCode="$#,##0,&quot;K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>
                <a:solidFill>
                  <a:srgbClr val="64748B"/>
                </a:solidFill>
              </a:defRPr>
            </a:pPr>
            <a:endParaRPr lang="en-US"/>
          </a:p>
        </c:txPr>
        <c:crossAx val="500000001"/>
        <c:crosses val="autoZero"/>
        <c:crossBetween val="between"/>
      </c:valAx>
      <c:spPr>
        <a:noFill/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00" b="0">
          <a:solidFill>
            <a:srgbClr val="64748B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rPr lang="en-US" sz="1300" b="1" dirty="0">
                <a:solidFill>
                  <a:srgbClr val="0F172A"/>
                </a:solidFill>
              </a:rPr>
              <a:t>Net cash value to date</a:t>
            </a:r>
          </a:p>
        </c:rich>
      </c:tx>
      <c:layout>
        <c:manualLayout>
          <c:xMode val="edge"/>
          <c:yMode val="edge"/>
          <c:x val="0.01"/>
          <c:y val="0.01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cash value to date</c:v>
                </c:pt>
              </c:strCache>
            </c:strRef>
          </c:tx>
          <c:spPr>
            <a:ln w="28575" cap="rnd">
              <a:solidFill>
                <a:srgbClr val="4F46E5"/>
              </a:solidFill>
              <a:round/>
            </a:ln>
          </c:spPr>
          <c:marker>
            <c:symbol val="circle"/>
            <c:size val="6"/>
            <c:spPr>
              <a:solidFill>
                <a:srgbClr val="4F46E5"/>
              </a:solidFill>
              <a:ln w="12700">
                <a:solidFill>
                  <a:srgbClr val="FFFFFF"/>
                </a:solidFill>
              </a:ln>
            </c:spPr>
          </c:marker>
          <c:dLbls>
            <c:dLbl>
              <c:idx val="0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$#,##0,&quot;K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0">
                    <a:solidFill>
                      <a:srgbClr val="334155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Q1 '26</c:v>
                </c:pt>
                <c:pt idx="1">
                  <c:v>Q2 '26</c:v>
                </c:pt>
              </c:strCache>
            </c:strRef>
          </c:cat>
          <c:val>
            <c:numRef>
              <c:f>Sheet1!$B$2:$B$3</c:f>
              <c:numCache>
                <c:formatCode>$#,##0,"K"</c:formatCode>
                <c:ptCount val="2"/>
                <c:pt idx="0">
                  <c:v>-208470.79</c:v>
                </c:pt>
                <c:pt idx="1">
                  <c:v>-262580.68</c:v>
                </c:pt>
              </c:numCache>
            </c:numRef>
          </c:val>
          <c:smooth val="0"/>
        </c:ser>
        <c:marker val="1"/>
        <c:axId val="500000001"/>
        <c:axId val="500000002"/>
      </c:lineChart>
      <c:catAx>
        <c:axId val="5000000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9525">
            <a:solidFill>
              <a:srgbClr val="94A3B8"/>
            </a:solidFill>
          </a:ln>
        </c:spPr>
        <c:txPr>
          <a:bodyPr/>
          <a:lstStyle/>
          <a:p>
            <a:pPr>
              <a:defRPr sz="1000" b="0">
                <a:solidFill>
                  <a:srgbClr val="64748B"/>
                </a:solidFill>
              </a:defRPr>
            </a:pPr>
            <a:endParaRPr lang="en-US"/>
          </a:p>
        </c:txPr>
        <c:crossAx val="500000002"/>
        <c:crosses val="autoZero"/>
        <c:auto val="1"/>
        <c:lblAlgn val="ctr"/>
        <c:lblOffset val="100"/>
        <c:noMultiLvlLbl val="0"/>
      </c:catAx>
      <c:valAx>
        <c:axId val="500000002"/>
        <c:scaling>
          <c:orientation val="minMax"/>
        </c:scaling>
        <c:delete val="0"/>
        <c:axPos val="l"/>
        <c:majorGridlines>
          <c:spPr>
            <a:ln w="9525">
              <a:solidFill>
                <a:srgbClr val="E2E8F0"/>
              </a:solidFill>
            </a:ln>
          </c:spPr>
        </c:majorGridlines>
        <c:numFmt formatCode="$#,##0,&quot;K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>
                <a:solidFill>
                  <a:srgbClr val="64748B"/>
                </a:solidFill>
              </a:defRPr>
            </a:pPr>
            <a:endParaRPr lang="en-US"/>
          </a:p>
        </c:txPr>
        <c:crossAx val="500000001"/>
        <c:crosses val="autoZero"/>
        <c:crossBetween val="between"/>
      </c:valAx>
      <c:spPr>
        <a:noFill/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00" b="0">
          <a:solidFill>
            <a:srgbClr val="64748B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rPr lang="en-US" sz="1300" b="1" dirty="0">
                <a:solidFill>
                  <a:srgbClr val="0F172A"/>
                </a:solidFill>
              </a:rPr>
              <a:t>AI spend this quarter, by cost type</a:t>
            </a:r>
          </a:p>
        </c:rich>
      </c:tx>
      <c:layout>
        <c:manualLayout>
          <c:xMode val="edge"/>
          <c:yMode val="edge"/>
          <c:x val="0.01"/>
          <c:y val="0.01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</c:v>
                </c:pt>
              </c:strCache>
            </c:strRef>
          </c:tx>
          <c:spPr>
            <a:solidFill>
              <a:srgbClr val="4F46E5"/>
            </a:solidFill>
          </c:spPr>
          <c:invertIfNegative val="0"/>
          <c:dLbls>
            <c:dLbl>
              <c:idx val="0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$#,##0.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$#,##0.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$#,##0,&quot;K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0">
                    <a:solidFill>
                      <a:srgbClr val="334155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Sheet1!$A$2:$A$7</c:f>
              <c:strCache>
                <c:ptCount val="6"/>
                <c:pt idx="0">
                  <c:v>Software</c:v>
                </c:pt>
                <c:pt idx="1">
                  <c:v>Internal labor</c:v>
                </c:pt>
                <c:pt idx="2">
                  <c:v>Consulting</c:v>
                </c:pt>
                <c:pt idx="3">
                  <c:v>Implementation</c:v>
                </c:pt>
                <c:pt idx="4">
                  <c:v>Maintenance</c:v>
                </c:pt>
                <c:pt idx="5">
                  <c:v>2 other cost types</c:v>
                </c:pt>
              </c:strCache>
            </c:strRef>
          </c:cat>
          <c:val>
            <c:numRef>
              <c:f>Sheet1!$B$2:$B$7</c:f>
              <c:numCache>
                <c:formatCode>$#,##0,"K"</c:formatCode>
                <c:ptCount val="6"/>
                <c:pt idx="0">
                  <c:v>65769</c:v>
                </c:pt>
                <c:pt idx="1">
                  <c:v>33100</c:v>
                </c:pt>
                <c:pt idx="2">
                  <c:v>24000</c:v>
                </c:pt>
                <c:pt idx="3">
                  <c:v>14000</c:v>
                </c:pt>
                <c:pt idx="4">
                  <c:v>7500</c:v>
                </c:pt>
                <c:pt idx="5">
                  <c:v>9612.72</c:v>
                </c:pt>
              </c:numCache>
            </c:numRef>
          </c:val>
        </c:ser>
        <c:gapWidth val="60"/>
        <c:axId val="500000001"/>
        <c:axId val="500000002"/>
      </c:barChart>
      <c:catAx>
        <c:axId val="50000000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9525">
            <a:solidFill>
              <a:srgbClr val="94A3B8"/>
            </a:solidFill>
          </a:ln>
        </c:spPr>
        <c:txPr>
          <a:bodyPr/>
          <a:lstStyle/>
          <a:p>
            <a:pPr>
              <a:defRPr sz="1000" b="0">
                <a:solidFill>
                  <a:srgbClr val="64748B"/>
                </a:solidFill>
              </a:defRPr>
            </a:pPr>
            <a:endParaRPr lang="en-US"/>
          </a:p>
        </c:txPr>
        <c:crossAx val="500000002"/>
        <c:crosses val="autoZero"/>
        <c:auto val="1"/>
        <c:lblAlgn val="ctr"/>
        <c:lblOffset val="100"/>
        <c:noMultiLvlLbl val="0"/>
      </c:catAx>
      <c:valAx>
        <c:axId val="500000002"/>
        <c:scaling>
          <c:orientation val="minMax"/>
        </c:scaling>
        <c:delete val="0"/>
        <c:axPos val="b"/>
        <c:majorGridlines>
          <c:spPr>
            <a:ln w="9525">
              <a:solidFill>
                <a:srgbClr val="E2E8F0"/>
              </a:solidFill>
            </a:ln>
          </c:spPr>
        </c:majorGridlines>
        <c:numFmt formatCode="$#,##0,&quot;K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>
                <a:solidFill>
                  <a:srgbClr val="64748B"/>
                </a:solidFill>
              </a:defRPr>
            </a:pPr>
            <a:endParaRPr lang="en-US"/>
          </a:p>
        </c:txPr>
        <c:crossAx val="500000001"/>
        <c:crosses val="max"/>
        <c:crossBetween val="between"/>
      </c:valAx>
      <c:spPr>
        <a:noFill/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00" b="0">
          <a:solidFill>
            <a:srgbClr val="64748B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300" b="1">
                <a:solidFill>
                  <a:srgbClr val="0F172A"/>
                </a:solidFill>
              </a:defRPr>
            </a:pPr>
            <a:r>
              <a:rPr lang="en-US" sz="1300" b="1" dirty="0">
                <a:solidFill>
                  <a:srgbClr val="0F172A"/>
                </a:solidFill>
              </a:rPr>
              <a:t>Spend against approved budget, to date</a:t>
            </a:r>
          </a:p>
        </c:rich>
      </c:tx>
      <c:layout>
        <c:manualLayout>
          <c:xMode val="edge"/>
          <c:yMode val="edge"/>
          <c:x val="0.01"/>
          <c:y val="0.01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Approved budget to date</c:v>
                </c:pt>
              </c:strCache>
            </c:strRef>
          </c:tx>
          <c:spPr>
            <a:solidFill>
              <a:srgbClr val="C7D2FE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AI Support Triage &amp; Deflection</c:v>
                </c:pt>
                <c:pt idx="1">
                  <c:v>AP Invoice Automation</c:v>
                </c:pt>
                <c:pt idx="2">
                  <c:v>AI Lead Scoring for Pro Accounts</c:v>
                </c:pt>
                <c:pt idx="3">
                  <c:v>Contract Review Copilot</c:v>
                </c:pt>
              </c:strCache>
            </c:strRef>
          </c:cat>
          <c:val>
            <c:numRef>
              <c:f>Sheet1!$B$2:$B$5</c:f>
              <c:numCache>
                <c:formatCode>$#,##0,"K"</c:formatCode>
                <c:ptCount val="4"/>
                <c:pt idx="0">
                  <c:v>241550</c:v>
                </c:pt>
                <c:pt idx="1">
                  <c:v>117250</c:v>
                </c:pt>
                <c:pt idx="2">
                  <c:v>83000</c:v>
                </c:pt>
                <c:pt idx="3">
                  <c:v>12600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Spent to date</c:v>
                </c:pt>
              </c:strCache>
            </c:strRef>
          </c:tx>
          <c:spPr>
            <a:solidFill>
              <a:srgbClr val="4F46E5"/>
            </a:solidFill>
          </c:spPr>
          <c:invertIfNegative val="0"/>
          <c:dLbls>
            <c:dLbl>
              <c:idx val="0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$#,##0,&quot;K&quot;" sourceLinked="0"/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sz="900" b="0">
                      <a:solidFill>
                        <a:srgbClr val="334155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$#,##0,&quot;K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0">
                    <a:solidFill>
                      <a:srgbClr val="334155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AI Support Triage &amp; Deflection</c:v>
                </c:pt>
                <c:pt idx="1">
                  <c:v>AP Invoice Automation</c:v>
                </c:pt>
                <c:pt idx="2">
                  <c:v>AI Lead Scoring for Pro Accounts</c:v>
                </c:pt>
                <c:pt idx="3">
                  <c:v>Contract Review Copilot</c:v>
                </c:pt>
              </c:strCache>
            </c:strRef>
          </c:cat>
          <c:val>
            <c:numRef>
              <c:f>Sheet1!$C$2:$C$5</c:f>
              <c:numCache>
                <c:formatCode>$#,##0,"K"</c:formatCode>
                <c:ptCount val="4"/>
                <c:pt idx="0">
                  <c:v>171923.05</c:v>
                </c:pt>
                <c:pt idx="1">
                  <c:v>104750</c:v>
                </c:pt>
                <c:pt idx="2">
                  <c:v>74379.46</c:v>
                </c:pt>
                <c:pt idx="3">
                  <c:v>11400</c:v>
                </c:pt>
              </c:numCache>
            </c:numRef>
          </c:val>
        </c:ser>
        <c:gapWidth val="60"/>
        <c:axId val="500000001"/>
        <c:axId val="500000002"/>
      </c:barChart>
      <c:catAx>
        <c:axId val="50000000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9525">
            <a:solidFill>
              <a:srgbClr val="94A3B8"/>
            </a:solidFill>
          </a:ln>
        </c:spPr>
        <c:txPr>
          <a:bodyPr/>
          <a:lstStyle/>
          <a:p>
            <a:pPr>
              <a:defRPr sz="1000" b="0">
                <a:solidFill>
                  <a:srgbClr val="64748B"/>
                </a:solidFill>
              </a:defRPr>
            </a:pPr>
            <a:endParaRPr lang="en-US"/>
          </a:p>
        </c:txPr>
        <c:crossAx val="500000002"/>
        <c:crosses val="autoZero"/>
        <c:auto val="1"/>
        <c:lblAlgn val="ctr"/>
        <c:lblOffset val="100"/>
        <c:noMultiLvlLbl val="0"/>
      </c:catAx>
      <c:valAx>
        <c:axId val="500000002"/>
        <c:scaling>
          <c:orientation val="minMax"/>
        </c:scaling>
        <c:delete val="0"/>
        <c:axPos val="b"/>
        <c:majorGridlines>
          <c:spPr>
            <a:ln w="9525">
              <a:solidFill>
                <a:srgbClr val="E2E8F0"/>
              </a:solidFill>
            </a:ln>
          </c:spPr>
        </c:majorGridlines>
        <c:numFmt formatCode="$#,##0,&quot;K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>
                <a:solidFill>
                  <a:srgbClr val="64748B"/>
                </a:solidFill>
              </a:defRPr>
            </a:pPr>
            <a:endParaRPr lang="en-US"/>
          </a:p>
        </c:txPr>
        <c:crossAx val="500000001"/>
        <c:crosses val="max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1000" b="0">
              <a:solidFill>
                <a:srgbClr val="64748B"/>
              </a:solidFill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000" b="0">
          <a:solidFill>
            <a:srgbClr val="64748B"/>
          </a:solidFill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</p:titleStyle>
    <p:bodyStyle>
      <a:lvl1pPr algn="l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</p:bodyStyle>
    <p:otherStyle>
      <a:lvl1pPr algn="l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FEF3C7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09600" y="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cap="all" spc="100" dirty="0">
                <a:solidFill>
                  <a:srgbClr val="D97706"/>
                </a:solidFill>
              </a:rPr>
              <a:t>Illustrative sample · Calder &amp; Voss is a fictional company · Not customer results</a:t>
            </a:r>
            <a:endParaRPr lang="en-US" sz="900" dirty="0"/>
          </a:p>
        </p:txBody>
      </p:sp>
      <p:sp>
        <p:nvSpPr>
          <p:cNvPr id="4" name="Text 4"/>
          <p:cNvSpPr txBox="1"/>
          <p:nvPr/>
        </p:nvSpPr>
        <p:spPr>
          <a:xfrm>
            <a:off x="609600" y="30480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4F46E5"/>
                </a:solidFill>
              </a:rPr>
              <a:t>AI ROI Board Brief  ·  Calder &amp; Voss Building Supply  ·  Fiscal Q2 2026</a:t>
            </a:r>
            <a:endParaRPr lang="en-US" sz="1000" dirty="0"/>
          </a:p>
        </p:txBody>
      </p:sp>
      <p:sp>
        <p:nvSpPr>
          <p:cNvPr id="5" name="Text 5"/>
          <p:cNvSpPr txBox="1"/>
          <p:nvPr/>
        </p:nvSpPr>
        <p:spPr>
          <a:xfrm>
            <a:off x="609600" y="558800"/>
            <a:ext cx="10972800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F172A"/>
                </a:solidFill>
              </a:rPr>
              <a:t>The quarter in brief</a:t>
            </a:r>
            <a:endParaRPr lang="en-US" sz="2600" dirty="0"/>
          </a:p>
        </p:txBody>
      </p:sp>
      <p:sp>
        <p:nvSpPr>
          <p:cNvPr id="6" name="Rectangle 6"/>
          <p:cNvSpPr/>
          <p:nvPr/>
        </p:nvSpPr>
        <p:spPr>
          <a:xfrm>
            <a:off x="609600" y="64262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609600" y="6502400"/>
            <a:ext cx="768096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Fiscal Q2 2026 · June – August 2026  ·  Report ID BB-2026-Q2-SAMPLE  ·  Prepared September 10, 2026</a:t>
            </a:r>
            <a:endParaRPr lang="en-US" sz="900" dirty="0"/>
          </a:p>
        </p:txBody>
      </p:sp>
      <p:sp>
        <p:nvSpPr>
          <p:cNvPr id="8" name="Text 8"/>
          <p:cNvSpPr txBox="1"/>
          <p:nvPr/>
        </p:nvSpPr>
        <p:spPr>
          <a:xfrm>
            <a:off x="8290560" y="6502400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roiva.ai/methodology · v6</a:t>
            </a:r>
            <a:endParaRPr lang="en-US" sz="900" dirty="0"/>
          </a:p>
        </p:txBody>
      </p:sp>
      <p:sp>
        <p:nvSpPr>
          <p:cNvPr id="9" name="Text 9"/>
          <p:cNvSpPr txBox="1"/>
          <p:nvPr/>
        </p:nvSpPr>
        <p:spPr>
          <a:xfrm>
            <a:off x="609600" y="1422400"/>
            <a:ext cx="10972800" cy="27940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700" b="1" dirty="0">
                <a:solidFill>
                  <a:srgbClr val="0F172A"/>
                </a:solidFill>
              </a:rPr>
              <a:t>0.6x cash return this quarter.</a:t>
            </a:r>
            <a:r>
              <a:rPr lang="en-US" sz="1700" b="0" dirty="0">
                <a:solidFill>
                  <a:srgbClr val="334155"/>
                </a:solidFill>
              </a:rPr>
              <a:t> $99,872 in cash against $153,982 of attributable AI spend; net cash up on Fiscal Q1 2026. The portfolio has not yet reached payback.</a:t>
            </a:r>
            <a:endParaRPr lang="en-US" sz="1700" dirty="0"/>
          </a:p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700" b="1" dirty="0">
                <a:solidFill>
                  <a:srgbClr val="0F172A"/>
                </a:solidFill>
              </a:rPr>
              <a:t>1 of 4 initiatives returned more cash than it cost this quarter.</a:t>
            </a:r>
            <a:r>
              <a:rPr lang="en-US" sz="1700" b="0" dirty="0">
                <a:solidFill>
                  <a:srgbClr val="334155"/>
                </a:solidFill>
              </a:rPr>
              <a:t> “AI Support Triage &amp; Deflection” led at $37,808. “AI Lead Scoring for Pro Accounts” was the largest drag at ‑$56,379, more than the whole portfolio's net loss.</a:t>
            </a:r>
            <a:endParaRPr lang="en-US" sz="1700" dirty="0"/>
          </a:p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700" b="1" dirty="0">
                <a:solidFill>
                  <a:srgbClr val="0F172A"/>
                </a:solidFill>
              </a:rPr>
              <a:t>Also freed $326,627 of capacity</a:t>
            </a:r>
            <a:r>
              <a:rPr lang="en-US" sz="1700" b="0" dirty="0">
                <a:solidFill>
                  <a:srgbClr val="334155"/>
                </a:solidFill>
              </a:rPr>
              <a:t>, hours freed priced at what they cost: not cash, and in none of the figures above.</a:t>
            </a:r>
            <a:endParaRPr lang="en-US" sz="1700" dirty="0"/>
          </a:p>
        </p:txBody>
      </p:sp>
      <p:sp>
        <p:nvSpPr>
          <p:cNvPr id="10" name="Rectangle 10"/>
          <p:cNvSpPr/>
          <p:nvPr/>
        </p:nvSpPr>
        <p:spPr>
          <a:xfrm>
            <a:off x="609600" y="4546600"/>
            <a:ext cx="3488267" cy="162560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812800" y="4749800"/>
            <a:ext cx="3081867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64748B"/>
                </a:solidFill>
              </a:rPr>
              <a:t>Net cash this quarter</a:t>
            </a:r>
            <a:endParaRPr lang="en-US" sz="1000" dirty="0"/>
          </a:p>
        </p:txBody>
      </p:sp>
      <p:sp>
        <p:nvSpPr>
          <p:cNvPr id="12" name="Text 12"/>
          <p:cNvSpPr txBox="1"/>
          <p:nvPr/>
        </p:nvSpPr>
        <p:spPr>
          <a:xfrm>
            <a:off x="812800" y="5029200"/>
            <a:ext cx="3081867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0F172A"/>
                </a:solidFill>
              </a:rPr>
              <a:t>-$54,110</a:t>
            </a:r>
            <a:endParaRPr lang="en-US" sz="3000" dirty="0"/>
          </a:p>
        </p:txBody>
      </p:sp>
      <p:sp>
        <p:nvSpPr>
          <p:cNvPr id="13" name="Text 13"/>
          <p:cNvSpPr txBox="1"/>
          <p:nvPr/>
        </p:nvSpPr>
        <p:spPr>
          <a:xfrm>
            <a:off x="812800" y="5638800"/>
            <a:ext cx="3081867" cy="4318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dirty="0">
                <a:solidFill>
                  <a:srgbClr val="059669"/>
                </a:solidFill>
              </a:rPr>
              <a:t>+$154,361 vs Fiscal Q1 2026</a:t>
            </a:r>
            <a:endParaRPr lang="en-US" sz="1100" dirty="0"/>
          </a:p>
        </p:txBody>
      </p:sp>
      <p:sp>
        <p:nvSpPr>
          <p:cNvPr id="14" name="Rectangle 14"/>
          <p:cNvSpPr/>
          <p:nvPr/>
        </p:nvSpPr>
        <p:spPr>
          <a:xfrm>
            <a:off x="4351867" y="4546600"/>
            <a:ext cx="3488267" cy="162560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4555067" y="4749800"/>
            <a:ext cx="3081867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64748B"/>
                </a:solidFill>
              </a:rPr>
              <a:t>Net cash to date</a:t>
            </a:r>
            <a:endParaRPr lang="en-US" sz="1000" dirty="0"/>
          </a:p>
        </p:txBody>
      </p:sp>
      <p:sp>
        <p:nvSpPr>
          <p:cNvPr id="16" name="Text 16"/>
          <p:cNvSpPr txBox="1"/>
          <p:nvPr/>
        </p:nvSpPr>
        <p:spPr>
          <a:xfrm>
            <a:off x="4555067" y="5029200"/>
            <a:ext cx="3081867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0F172A"/>
                </a:solidFill>
              </a:rPr>
              <a:t>-$262,581</a:t>
            </a:r>
            <a:endParaRPr lang="en-US" sz="3000" dirty="0"/>
          </a:p>
        </p:txBody>
      </p:sp>
      <p:sp>
        <p:nvSpPr>
          <p:cNvPr id="17" name="Text 17"/>
          <p:cNvSpPr txBox="1"/>
          <p:nvPr/>
        </p:nvSpPr>
        <p:spPr>
          <a:xfrm>
            <a:off x="4555067" y="5638800"/>
            <a:ext cx="3081867" cy="4318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dirty="0">
                <a:solidFill>
                  <a:srgbClr val="DC2626"/>
                </a:solidFill>
              </a:rPr>
              <a:t>Payback not yet reached</a:t>
            </a:r>
            <a:endParaRPr lang="en-US" sz="1100" dirty="0"/>
          </a:p>
        </p:txBody>
      </p:sp>
      <p:sp>
        <p:nvSpPr>
          <p:cNvPr id="18" name="Rectangle 18"/>
          <p:cNvSpPr/>
          <p:nvPr/>
        </p:nvSpPr>
        <p:spPr>
          <a:xfrm>
            <a:off x="8094133" y="4546600"/>
            <a:ext cx="3488267" cy="162560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8297333" y="4749800"/>
            <a:ext cx="3081867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64748B"/>
                </a:solidFill>
              </a:rPr>
              <a:t>Cash return to date</a:t>
            </a:r>
            <a:endParaRPr lang="en-US" sz="1000" dirty="0"/>
          </a:p>
        </p:txBody>
      </p:sp>
      <p:sp>
        <p:nvSpPr>
          <p:cNvPr id="20" name="Text 20"/>
          <p:cNvSpPr txBox="1"/>
          <p:nvPr/>
        </p:nvSpPr>
        <p:spPr>
          <a:xfrm>
            <a:off x="8297333" y="5029200"/>
            <a:ext cx="3081867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0F172A"/>
                </a:solidFill>
              </a:rPr>
              <a:t>0.3x</a:t>
            </a:r>
            <a:endParaRPr lang="en-US" sz="3000" dirty="0"/>
          </a:p>
        </p:txBody>
      </p:sp>
      <p:sp>
        <p:nvSpPr>
          <p:cNvPr id="21" name="Text 21"/>
          <p:cNvSpPr txBox="1"/>
          <p:nvPr/>
        </p:nvSpPr>
        <p:spPr>
          <a:xfrm>
            <a:off x="8297333" y="5638800"/>
            <a:ext cx="3081867" cy="4318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dirty="0">
                <a:solidFill>
                  <a:srgbClr val="64748B"/>
                </a:solidFill>
              </a:rPr>
              <a:t>$99,872 cash on $362,453 cost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FEF3C7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09600" y="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cap="all" spc="100" dirty="0">
                <a:solidFill>
                  <a:srgbClr val="D97706"/>
                </a:solidFill>
              </a:rPr>
              <a:t>Illustrative sample · Calder &amp; Voss is a fictional company · Not customer results</a:t>
            </a:r>
            <a:endParaRPr lang="en-US" sz="900" dirty="0"/>
          </a:p>
        </p:txBody>
      </p:sp>
      <p:sp>
        <p:nvSpPr>
          <p:cNvPr id="4" name="Text 4"/>
          <p:cNvSpPr txBox="1"/>
          <p:nvPr/>
        </p:nvSpPr>
        <p:spPr>
          <a:xfrm>
            <a:off x="609600" y="30480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4F46E5"/>
                </a:solidFill>
              </a:rPr>
              <a:t>AI ROI Board Brief  ·  Calder &amp; Voss Building Supply  ·  Fiscal Q2 2026</a:t>
            </a:r>
            <a:endParaRPr lang="en-US" sz="1000" dirty="0"/>
          </a:p>
        </p:txBody>
      </p:sp>
      <p:sp>
        <p:nvSpPr>
          <p:cNvPr id="5" name="Text 5"/>
          <p:cNvSpPr txBox="1"/>
          <p:nvPr/>
        </p:nvSpPr>
        <p:spPr>
          <a:xfrm>
            <a:off x="609600" y="558800"/>
            <a:ext cx="10972800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F172A"/>
                </a:solidFill>
              </a:rPr>
              <a:t>AI initiatives this quarter</a:t>
            </a:r>
            <a:endParaRPr lang="en-US" sz="2600" dirty="0"/>
          </a:p>
        </p:txBody>
      </p:sp>
      <p:sp>
        <p:nvSpPr>
          <p:cNvPr id="6" name="Rectangle 6"/>
          <p:cNvSpPr/>
          <p:nvPr/>
        </p:nvSpPr>
        <p:spPr>
          <a:xfrm>
            <a:off x="609600" y="64262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609600" y="6502400"/>
            <a:ext cx="768096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Fiscal Q2 2026 · June – August 2026  ·  Report ID BB-2026-Q2-SAMPLE  ·  Prepared September 10, 2026</a:t>
            </a:r>
            <a:endParaRPr lang="en-US" sz="900" dirty="0"/>
          </a:p>
        </p:txBody>
      </p:sp>
      <p:sp>
        <p:nvSpPr>
          <p:cNvPr id="8" name="Text 8"/>
          <p:cNvSpPr txBox="1"/>
          <p:nvPr/>
        </p:nvSpPr>
        <p:spPr>
          <a:xfrm>
            <a:off x="8290560" y="6502400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roiva.ai/methodology · v6</a:t>
            </a:r>
            <a:endParaRPr lang="en-US" sz="900" dirty="0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609600" y="1371600"/>
          <a:ext cx="10972800" cy="25146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3182112"/>
                <a:gridCol w="1755648"/>
                <a:gridCol w="1536192"/>
                <a:gridCol w="1536192"/>
                <a:gridCol w="1426464"/>
                <a:gridCol w="1536192"/>
              </a:tblGrid>
              <a:tr h="3810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Initiative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Function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This quarter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To date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Confidence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Status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AI Lead Scoring for Pro Accounts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Sales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-$56,379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-$74,379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—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Live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AI Support Triage &amp; Deflection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Customer Support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$37,808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-$75,263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—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Live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AP Invoice Automation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Finance &amp; Accounting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-$24,138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-$101,538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—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Live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Contract Review Copilot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Legal &amp; Compliance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-$11,400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-$11,400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Not measured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Implementing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FEF3C7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09600" y="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cap="all" spc="100" dirty="0">
                <a:solidFill>
                  <a:srgbClr val="D97706"/>
                </a:solidFill>
              </a:rPr>
              <a:t>Illustrative sample · Calder &amp; Voss is a fictional company · Not customer results</a:t>
            </a:r>
            <a:endParaRPr lang="en-US" sz="900" dirty="0"/>
          </a:p>
        </p:txBody>
      </p:sp>
      <p:sp>
        <p:nvSpPr>
          <p:cNvPr id="4" name="Text 4"/>
          <p:cNvSpPr txBox="1"/>
          <p:nvPr/>
        </p:nvSpPr>
        <p:spPr>
          <a:xfrm>
            <a:off x="609600" y="30480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4F46E5"/>
                </a:solidFill>
              </a:rPr>
              <a:t>AI ROI Board Brief  ·  Calder &amp; Voss Building Supply  ·  Fiscal Q2 2026</a:t>
            </a:r>
            <a:endParaRPr lang="en-US" sz="1000" dirty="0"/>
          </a:p>
        </p:txBody>
      </p:sp>
      <p:sp>
        <p:nvSpPr>
          <p:cNvPr id="5" name="Text 5"/>
          <p:cNvSpPr txBox="1"/>
          <p:nvPr/>
        </p:nvSpPr>
        <p:spPr>
          <a:xfrm>
            <a:off x="609600" y="558800"/>
            <a:ext cx="10972800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F172A"/>
                </a:solidFill>
              </a:rPr>
              <a:t>What moved net cash</a:t>
            </a:r>
            <a:endParaRPr lang="en-US" sz="2600" dirty="0"/>
          </a:p>
        </p:txBody>
      </p:sp>
      <p:sp>
        <p:nvSpPr>
          <p:cNvPr id="6" name="Rectangle 6"/>
          <p:cNvSpPr/>
          <p:nvPr/>
        </p:nvSpPr>
        <p:spPr>
          <a:xfrm>
            <a:off x="609600" y="64262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609600" y="6502400"/>
            <a:ext cx="768096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Fiscal Q2 2026 · June – August 2026  ·  Report ID BB-2026-Q2-SAMPLE  ·  Prepared September 10, 2026</a:t>
            </a:r>
            <a:endParaRPr lang="en-US" sz="900" dirty="0"/>
          </a:p>
        </p:txBody>
      </p:sp>
      <p:sp>
        <p:nvSpPr>
          <p:cNvPr id="8" name="Text 8"/>
          <p:cNvSpPr txBox="1"/>
          <p:nvPr/>
        </p:nvSpPr>
        <p:spPr>
          <a:xfrm>
            <a:off x="8290560" y="6502400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roiva.ai/methodology · v6</a:t>
            </a:r>
            <a:endParaRPr lang="en-US" sz="900" dirty="0"/>
          </a:p>
        </p:txBody>
      </p:sp>
      <p:sp>
        <p:nvSpPr>
          <p:cNvPr id="9" name="Text 9"/>
          <p:cNvSpPr txBox="1"/>
          <p:nvPr/>
        </p:nvSpPr>
        <p:spPr>
          <a:xfrm>
            <a:off x="609600" y="1371600"/>
            <a:ext cx="10972800" cy="2794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dirty="0">
                <a:solidFill>
                  <a:srgbClr val="334155"/>
                </a:solidFill>
              </a:rPr>
              <a:t>From Fiscal Q1 2026 to Fiscal Q2 2026, initiative by initiative. A cost that rose shows as a minus, one that fell as a plus.</a:t>
            </a:r>
            <a:endParaRPr lang="en-US" sz="1100" dirty="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609600" y="1752600"/>
          <a:ext cx="10972800" cy="32766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5047488"/>
                <a:gridCol w="1975104"/>
                <a:gridCol w="1975104"/>
                <a:gridCol w="1975104"/>
              </a:tblGrid>
              <a:tr h="3810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From cash value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From cost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cap="all" spc="100" dirty="0">
                          <a:solidFill>
                            <a:srgbClr val="64748B"/>
                          </a:solidFill>
                        </a:rPr>
                        <a:t>Net cash</a:t>
                      </a:r>
                      <a:endParaRPr lang="en-US" sz="10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94A3B8"/>
                      </a:solidFill>
                    </a:lnB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Net cash, Fiscal Q1 2026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-$208,471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AI Support Triage &amp; Deflection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+$96,660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+$54,218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+$150,878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AP Invoice Automation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+$3,212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+$50,050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+$53,262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AI Lead Scoring for Pro Accounts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$0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−$38,379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−$38,379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Contract Review Copilot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$0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−$11,400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dirty="0">
                          <a:solidFill>
                            <a:srgbClr val="334155"/>
                          </a:solidFill>
                        </a:rPr>
                        <a:t>−$11,400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Net cash, Fiscal Q2 2026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rgbClr val="0F172A"/>
                          </a:solidFill>
                        </a:rPr>
                        <a:t>-$54,110</a:t>
                      </a:r>
                      <a:endParaRPr lang="en-US" sz="13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FEF3C7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09600" y="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cap="all" spc="100" dirty="0">
                <a:solidFill>
                  <a:srgbClr val="D97706"/>
                </a:solidFill>
              </a:rPr>
              <a:t>Illustrative sample · Calder &amp; Voss is a fictional company · Not customer results</a:t>
            </a:r>
            <a:endParaRPr lang="en-US" sz="900" dirty="0"/>
          </a:p>
        </p:txBody>
      </p:sp>
      <p:sp>
        <p:nvSpPr>
          <p:cNvPr id="4" name="Text 4"/>
          <p:cNvSpPr txBox="1"/>
          <p:nvPr/>
        </p:nvSpPr>
        <p:spPr>
          <a:xfrm>
            <a:off x="609600" y="30480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4F46E5"/>
                </a:solidFill>
              </a:rPr>
              <a:t>AI ROI Board Brief  ·  Calder &amp; Voss Building Supply  ·  Fiscal Q2 2026</a:t>
            </a:r>
            <a:endParaRPr lang="en-US" sz="1000" dirty="0"/>
          </a:p>
        </p:txBody>
      </p:sp>
      <p:sp>
        <p:nvSpPr>
          <p:cNvPr id="5" name="Text 5"/>
          <p:cNvSpPr txBox="1"/>
          <p:nvPr/>
        </p:nvSpPr>
        <p:spPr>
          <a:xfrm>
            <a:off x="609600" y="558800"/>
            <a:ext cx="10972800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F172A"/>
                </a:solidFill>
              </a:rPr>
              <a:t>Management commentary</a:t>
            </a:r>
            <a:endParaRPr lang="en-US" sz="2600" dirty="0"/>
          </a:p>
        </p:txBody>
      </p:sp>
      <p:sp>
        <p:nvSpPr>
          <p:cNvPr id="6" name="Rectangle 6"/>
          <p:cNvSpPr/>
          <p:nvPr/>
        </p:nvSpPr>
        <p:spPr>
          <a:xfrm>
            <a:off x="609600" y="64262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609600" y="6502400"/>
            <a:ext cx="768096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Fiscal Q2 2026 · June – August 2026  ·  Report ID BB-2026-Q2-SAMPLE  ·  Prepared September 10, 2026</a:t>
            </a:r>
            <a:endParaRPr lang="en-US" sz="900" dirty="0"/>
          </a:p>
        </p:txBody>
      </p:sp>
      <p:sp>
        <p:nvSpPr>
          <p:cNvPr id="8" name="Text 8"/>
          <p:cNvSpPr txBox="1"/>
          <p:nvPr/>
        </p:nvSpPr>
        <p:spPr>
          <a:xfrm>
            <a:off x="8290560" y="6502400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roiva.ai/methodology · v6</a:t>
            </a:r>
            <a:endParaRPr lang="en-US" sz="900" dirty="0"/>
          </a:p>
        </p:txBody>
      </p:sp>
      <p:sp>
        <p:nvSpPr>
          <p:cNvPr id="9" name="Text 9"/>
          <p:cNvSpPr txBox="1"/>
          <p:nvPr/>
        </p:nvSpPr>
        <p:spPr>
          <a:xfrm>
            <a:off x="609600" y="1371600"/>
            <a:ext cx="10972800" cy="47498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b="0" dirty="0">
                <a:solidFill>
                  <a:srgbClr val="334155"/>
                </a:solidFill>
              </a:rPr>
              <a:t>Net cash went from -$208,471 in Fiscal Q1 2026 to -$54,110 in Fiscal Q2 2026, up $154,361. The portfolio has not yet reached payback.</a:t>
            </a:r>
            <a:endParaRPr lang="en-US" sz="1600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b="0" dirty="0">
                <a:solidFill>
                  <a:srgbClr val="334155"/>
                </a:solidFill>
              </a:rPr>
              <a:t>“AI Support Triage &amp; Deflection” moved it by +$150,878: +$96,660 from its cash value and +$54,218 from its cost. “AP Invoice Automation” moved it by +$53,262: +$3,212 from its cash value and +$50,050 from its cost.</a:t>
            </a:r>
            <a:endParaRPr lang="en-US" sz="1600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b="0" dirty="0">
                <a:solidFill>
                  <a:srgbClr val="334155"/>
                </a:solidFill>
              </a:rPr>
              <a:t>“AI Lead Scoring for Pro Accounts” and “Contract Review Copilot” carried cost with no change in cash value this quarter.</a:t>
            </a:r>
            <a:endParaRPr lang="en-US" sz="1600" dirty="0"/>
          </a:p>
        </p:txBody>
      </p:sp>
      <p:sp>
        <p:nvSpPr>
          <p:cNvPr id="10" name="Text 10"/>
          <p:cNvSpPr txBox="1"/>
          <p:nvPr/>
        </p:nvSpPr>
        <p:spPr>
          <a:xfrm>
            <a:off x="609600" y="6121400"/>
            <a:ext cx="10972800" cy="304800"/>
          </a:xfrm>
          <a:prstGeom prst="rect">
            <a:avLst/>
          </a:prstGeom>
          <a:noFill/>
        </p:spPr>
        <p:txBody>
          <a:bodyPr wrap="square" lIns="0" tIns="0" rIns="0" bIns="0" anchor="b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dirty="0">
                <a:solidFill>
                  <a:srgbClr val="64748B"/>
                </a:solidFill>
              </a:rPr>
              <a:t>Management commentary · approved by Elena Sorensen, September 10, 2026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FEF3C7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09600" y="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cap="all" spc="100" dirty="0">
                <a:solidFill>
                  <a:srgbClr val="D97706"/>
                </a:solidFill>
              </a:rPr>
              <a:t>Illustrative sample · Calder &amp; Voss is a fictional company · Not customer results</a:t>
            </a:r>
            <a:endParaRPr lang="en-US" sz="900" dirty="0"/>
          </a:p>
        </p:txBody>
      </p:sp>
      <p:sp>
        <p:nvSpPr>
          <p:cNvPr id="4" name="Text 4"/>
          <p:cNvSpPr txBox="1"/>
          <p:nvPr/>
        </p:nvSpPr>
        <p:spPr>
          <a:xfrm>
            <a:off x="609600" y="30480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4F46E5"/>
                </a:solidFill>
              </a:rPr>
              <a:t>AI ROI Board Brief  ·  Calder &amp; Voss Building Supply  ·  Fiscal Q2 2026</a:t>
            </a:r>
            <a:endParaRPr lang="en-US" sz="1000" dirty="0"/>
          </a:p>
        </p:txBody>
      </p:sp>
      <p:sp>
        <p:nvSpPr>
          <p:cNvPr id="5" name="Text 5"/>
          <p:cNvSpPr txBox="1"/>
          <p:nvPr/>
        </p:nvSpPr>
        <p:spPr>
          <a:xfrm>
            <a:off x="609600" y="558800"/>
            <a:ext cx="10972800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F172A"/>
                </a:solidFill>
              </a:rPr>
              <a:t>Trajectory</a:t>
            </a:r>
            <a:endParaRPr lang="en-US" sz="2600" dirty="0"/>
          </a:p>
        </p:txBody>
      </p:sp>
      <p:sp>
        <p:nvSpPr>
          <p:cNvPr id="6" name="Rectangle 6"/>
          <p:cNvSpPr/>
          <p:nvPr/>
        </p:nvSpPr>
        <p:spPr>
          <a:xfrm>
            <a:off x="609600" y="64262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609600" y="6502400"/>
            <a:ext cx="768096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Fiscal Q2 2026 · June – August 2026  ·  Report ID BB-2026-Q2-SAMPLE  ·  Prepared September 10, 2026</a:t>
            </a:r>
            <a:endParaRPr lang="en-US" sz="900" dirty="0"/>
          </a:p>
        </p:txBody>
      </p:sp>
      <p:sp>
        <p:nvSpPr>
          <p:cNvPr id="8" name="Text 8"/>
          <p:cNvSpPr txBox="1"/>
          <p:nvPr/>
        </p:nvSpPr>
        <p:spPr>
          <a:xfrm>
            <a:off x="8290560" y="6502400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roiva.ai/methodology · v6</a:t>
            </a:r>
            <a:endParaRPr lang="en-US" sz="900" dirty="0"/>
          </a:p>
        </p:txBody>
      </p:sp>
      <p:graphicFrame>
        <p:nvGraphicFramePr>
          <p:cNvPr id="9" name="Chart 9"/>
          <p:cNvGraphicFramePr/>
          <p:nvPr/>
        </p:nvGraphicFramePr>
        <p:xfrm>
          <a:off x="609600" y="1371600"/>
          <a:ext cx="5283200" cy="482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0" name="Chart 10"/>
          <p:cNvGraphicFramePr/>
          <p:nvPr/>
        </p:nvGraphicFramePr>
        <p:xfrm>
          <a:off x="6299200" y="1371600"/>
          <a:ext cx="5283200" cy="4826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FEF3C7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09600" y="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cap="all" spc="100" dirty="0">
                <a:solidFill>
                  <a:srgbClr val="D97706"/>
                </a:solidFill>
              </a:rPr>
              <a:t>Illustrative sample · Calder &amp; Voss is a fictional company · Not customer results</a:t>
            </a:r>
            <a:endParaRPr lang="en-US" sz="900" dirty="0"/>
          </a:p>
        </p:txBody>
      </p:sp>
      <p:sp>
        <p:nvSpPr>
          <p:cNvPr id="4" name="Text 4"/>
          <p:cNvSpPr txBox="1"/>
          <p:nvPr/>
        </p:nvSpPr>
        <p:spPr>
          <a:xfrm>
            <a:off x="609600" y="30480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4F46E5"/>
                </a:solidFill>
              </a:rPr>
              <a:t>AI ROI Board Brief  ·  Calder &amp; Voss Building Supply  ·  Fiscal Q2 2026</a:t>
            </a:r>
            <a:endParaRPr lang="en-US" sz="1000" dirty="0"/>
          </a:p>
        </p:txBody>
      </p:sp>
      <p:sp>
        <p:nvSpPr>
          <p:cNvPr id="5" name="Text 5"/>
          <p:cNvSpPr txBox="1"/>
          <p:nvPr/>
        </p:nvSpPr>
        <p:spPr>
          <a:xfrm>
            <a:off x="609600" y="558800"/>
            <a:ext cx="10972800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F172A"/>
                </a:solidFill>
              </a:rPr>
              <a:t>Where the AI spend went</a:t>
            </a:r>
            <a:endParaRPr lang="en-US" sz="2600" dirty="0"/>
          </a:p>
        </p:txBody>
      </p:sp>
      <p:sp>
        <p:nvSpPr>
          <p:cNvPr id="6" name="Rectangle 6"/>
          <p:cNvSpPr/>
          <p:nvPr/>
        </p:nvSpPr>
        <p:spPr>
          <a:xfrm>
            <a:off x="609600" y="64262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609600" y="6502400"/>
            <a:ext cx="768096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Fiscal Q2 2026 · June – August 2026  ·  Report ID BB-2026-Q2-SAMPLE  ·  Prepared September 10, 2026</a:t>
            </a:r>
            <a:endParaRPr lang="en-US" sz="900" dirty="0"/>
          </a:p>
        </p:txBody>
      </p:sp>
      <p:sp>
        <p:nvSpPr>
          <p:cNvPr id="8" name="Text 8"/>
          <p:cNvSpPr txBox="1"/>
          <p:nvPr/>
        </p:nvSpPr>
        <p:spPr>
          <a:xfrm>
            <a:off x="8290560" y="6502400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roiva.ai/methodology · v6</a:t>
            </a:r>
            <a:endParaRPr lang="en-US" sz="900" dirty="0"/>
          </a:p>
        </p:txBody>
      </p:sp>
      <p:graphicFrame>
        <p:nvGraphicFramePr>
          <p:cNvPr id="9" name="Chart 9"/>
          <p:cNvGraphicFramePr/>
          <p:nvPr/>
        </p:nvGraphicFramePr>
        <p:xfrm>
          <a:off x="609600" y="1371600"/>
          <a:ext cx="5283200" cy="482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 10"/>
          <p:cNvSpPr txBox="1"/>
          <p:nvPr/>
        </p:nvSpPr>
        <p:spPr>
          <a:xfrm>
            <a:off x="6299200" y="1371600"/>
            <a:ext cx="5283200" cy="5842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dirty="0">
                <a:solidFill>
                  <a:srgbClr val="334155"/>
                </a:solidFill>
              </a:rPr>
              <a:t>$362,453 spent of $454,400 budgeted to date · none over</a:t>
            </a:r>
            <a:endParaRPr lang="en-US" sz="1100" dirty="0"/>
          </a:p>
        </p:txBody>
      </p:sp>
      <p:graphicFrame>
        <p:nvGraphicFramePr>
          <p:cNvPr id="11" name="Chart 11"/>
          <p:cNvGraphicFramePr/>
          <p:nvPr/>
        </p:nvGraphicFramePr>
        <p:xfrm>
          <a:off x="6299200" y="2006600"/>
          <a:ext cx="5283200" cy="4191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FEF3C7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09600" y="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cap="all" spc="100" dirty="0">
                <a:solidFill>
                  <a:srgbClr val="D97706"/>
                </a:solidFill>
              </a:rPr>
              <a:t>Illustrative sample · Calder &amp; Voss is a fictional company · Not customer results</a:t>
            </a:r>
            <a:endParaRPr lang="en-US" sz="900" dirty="0"/>
          </a:p>
        </p:txBody>
      </p:sp>
      <p:sp>
        <p:nvSpPr>
          <p:cNvPr id="4" name="Text 4"/>
          <p:cNvSpPr txBox="1"/>
          <p:nvPr/>
        </p:nvSpPr>
        <p:spPr>
          <a:xfrm>
            <a:off x="609600" y="304800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cap="all" spc="100" dirty="0">
                <a:solidFill>
                  <a:srgbClr val="4F46E5"/>
                </a:solidFill>
              </a:rPr>
              <a:t>AI ROI Board Brief  ·  Calder &amp; Voss Building Supply  ·  Fiscal Q2 2026</a:t>
            </a:r>
            <a:endParaRPr lang="en-US" sz="1000" dirty="0"/>
          </a:p>
        </p:txBody>
      </p:sp>
      <p:sp>
        <p:nvSpPr>
          <p:cNvPr id="5" name="Text 5"/>
          <p:cNvSpPr txBox="1"/>
          <p:nvPr/>
        </p:nvSpPr>
        <p:spPr>
          <a:xfrm>
            <a:off x="609600" y="558800"/>
            <a:ext cx="10972800" cy="55880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F172A"/>
                </a:solidFill>
              </a:rPr>
              <a:t>Quarter in context</a:t>
            </a:r>
            <a:endParaRPr lang="en-US" sz="2600" dirty="0"/>
          </a:p>
        </p:txBody>
      </p:sp>
      <p:sp>
        <p:nvSpPr>
          <p:cNvPr id="6" name="Rectangle 6"/>
          <p:cNvSpPr/>
          <p:nvPr/>
        </p:nvSpPr>
        <p:spPr>
          <a:xfrm>
            <a:off x="609600" y="642620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609600" y="6502400"/>
            <a:ext cx="768096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Fiscal Q2 2026 · June – August 2026  ·  Report ID BB-2026-Q2-SAMPLE  ·  Prepared September 10, 2026</a:t>
            </a:r>
            <a:endParaRPr lang="en-US" sz="900" dirty="0"/>
          </a:p>
        </p:txBody>
      </p:sp>
      <p:sp>
        <p:nvSpPr>
          <p:cNvPr id="8" name="Text 8"/>
          <p:cNvSpPr txBox="1"/>
          <p:nvPr/>
        </p:nvSpPr>
        <p:spPr>
          <a:xfrm>
            <a:off x="8290560" y="6502400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dirty="0">
                <a:solidFill>
                  <a:srgbClr val="64748B"/>
                </a:solidFill>
              </a:rPr>
              <a:t>roiva.ai/methodology · v6</a:t>
            </a:r>
            <a:endParaRPr lang="en-US" sz="900" dirty="0"/>
          </a:p>
        </p:txBody>
      </p:sp>
      <p:sp>
        <p:nvSpPr>
          <p:cNvPr id="9" name="Text 9"/>
          <p:cNvSpPr txBox="1"/>
          <p:nvPr/>
        </p:nvSpPr>
        <p:spPr>
          <a:xfrm>
            <a:off x="609600" y="1371600"/>
            <a:ext cx="6350000" cy="3048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0F172A"/>
                </a:solidFill>
              </a:rPr>
              <a:t>Quarter at a glance</a:t>
            </a:r>
            <a:endParaRPr lang="en-US" sz="1400" dirty="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609600" y="1752600"/>
          <a:ext cx="6350000" cy="4064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032000"/>
                <a:gridCol w="4318000"/>
              </a:tblGrid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solidFill>
                            <a:srgbClr val="64748B"/>
                          </a:solidFill>
                        </a:rPr>
                        <a:t>What the cash rests on</a:t>
                      </a:r>
                      <a:endParaRPr lang="en-US" sz="11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dirty="0">
                          <a:solidFill>
                            <a:srgbClr val="0F172A"/>
                          </a:solidFill>
                        </a:rPr>
                        <a:t>$74,764 on Roiva's default figures, of $99,872 approved cash</a:t>
                      </a:r>
                      <a:endParaRPr lang="en-US" sz="1100" dirty="0"/>
                    </a:p>
                  </a:txBody>
                  <a:tcPr marL="76200" marR="76200" marT="63500" marB="635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8F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Text 11"/>
          <p:cNvSpPr txBox="1"/>
          <p:nvPr/>
        </p:nvSpPr>
        <p:spPr>
          <a:xfrm>
            <a:off x="7416800" y="1371600"/>
            <a:ext cx="4165600" cy="3048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0F172A"/>
                </a:solidFill>
              </a:rPr>
              <a:t>How to read this brief</a:t>
            </a:r>
            <a:endParaRPr lang="en-US" sz="1400" dirty="0"/>
          </a:p>
        </p:txBody>
      </p:sp>
      <p:sp>
        <p:nvSpPr>
          <p:cNvPr id="12" name="Text 12"/>
          <p:cNvSpPr txBox="1"/>
          <p:nvPr/>
        </p:nvSpPr>
        <p:spPr>
          <a:xfrm>
            <a:off x="7416800" y="1778000"/>
            <a:ext cx="4165600" cy="449580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000" b="1" dirty="0">
                <a:solidFill>
                  <a:srgbClr val="0F172A"/>
                </a:solidFill>
              </a:rPr>
              <a:t>Net cash</a:t>
            </a:r>
            <a:r>
              <a:rPr lang="en-US" sz="1000" b="0" dirty="0">
                <a:solidFill>
                  <a:srgbClr val="334155"/>
                </a:solidFill>
              </a:rPr>
              <a:t> is approved cash value less the AI cost attributable to it; drafts, entries awaiting review and sample data are left out. </a:t>
            </a:r>
            <a:r>
              <a:rPr lang="en-US" sz="1000" b="1" dirty="0">
                <a:solidFill>
                  <a:srgbClr val="0F172A"/>
                </a:solidFill>
              </a:rPr>
              <a:t>Freed capacity</a:t>
            </a:r>
            <a:r>
              <a:rPr lang="en-US" sz="1000" b="0" dirty="0">
                <a:solidFill>
                  <a:srgbClr val="334155"/>
                </a:solidFill>
              </a:rPr>
              <a:t>, hours freed priced at what they cost, is </a:t>
            </a:r>
            <a:r>
              <a:rPr lang="en-US" sz="1000" b="1" dirty="0">
                <a:solidFill>
                  <a:srgbClr val="0F172A"/>
                </a:solidFill>
              </a:rPr>
              <a:t>$365,311</a:t>
            </a:r>
            <a:r>
              <a:rPr lang="en-US" sz="1000" b="0" dirty="0">
                <a:solidFill>
                  <a:srgbClr val="334155"/>
                </a:solidFill>
              </a:rPr>
              <a:t> to date: not cash, and in none of these figures. </a:t>
            </a:r>
            <a:r>
              <a:rPr lang="en-US" sz="1000" b="1" dirty="0">
                <a:solidFill>
                  <a:srgbClr val="0F172A"/>
                </a:solidFill>
              </a:rPr>
              <a:t>This quarter</a:t>
            </a:r>
            <a:r>
              <a:rPr lang="en-US" sz="1000" b="0" dirty="0">
                <a:solidFill>
                  <a:srgbClr val="334155"/>
                </a:solidFill>
              </a:rPr>
              <a:t> covers its three months; </a:t>
            </a:r>
            <a:r>
              <a:rPr lang="en-US" sz="1000" b="1" dirty="0">
                <a:solidFill>
                  <a:srgbClr val="0F172A"/>
                </a:solidFill>
              </a:rPr>
              <a:t>to date</a:t>
            </a:r>
            <a:r>
              <a:rPr lang="en-US" sz="1000" b="0" dirty="0">
                <a:solidFill>
                  <a:srgbClr val="334155"/>
                </a:solidFill>
              </a:rPr>
              <a:t> covers every quarter from the first recorded entry through the end of this one, and nothing after it.</a:t>
            </a:r>
            <a:endParaRPr lang="en-US" sz="1000" dirty="0"/>
          </a:p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000" b="1" dirty="0">
                <a:solidFill>
                  <a:srgbClr val="0F172A"/>
                </a:solidFill>
              </a:rPr>
              <a:t>Confidence</a:t>
            </a:r>
            <a:r>
              <a:rPr lang="en-US" sz="1000" b="0" dirty="0">
                <a:solidFill>
                  <a:srgbClr val="334155"/>
                </a:solidFill>
              </a:rPr>
              <a:t> is the value-weighted confidence of an initiative's approved value entries, so a large metered entry outweighs a small modeled one.</a:t>
            </a:r>
            <a:endParaRPr lang="en-US" sz="1000" dirty="0"/>
          </a:p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000" b="0" dirty="0">
                <a:solidFill>
                  <a:srgbClr val="334155"/>
                </a:solidFill>
              </a:rPr>
              <a:t>How every number here is produced — versioned formulas, declared baselines, and what the method does not claim — at https://roiva.ai/methodology.</a:t>
            </a:r>
            <a:endParaRPr lang="en-US" sz="1000" dirty="0"/>
          </a:p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000" b="1" dirty="0">
                <a:solidFill>
                  <a:srgbClr val="0F172A"/>
                </a:solidFill>
              </a:rPr>
              <a:t>Charters</a:t>
            </a:r>
            <a:r>
              <a:rPr lang="en-US" sz="1000" b="0" dirty="0">
                <a:solidFill>
                  <a:srgbClr val="334155"/>
                </a:solidFill>
              </a:rPr>
              <a:t>: 4 of 4 initiatives this quarter have a signed measurement charter.</a:t>
            </a:r>
            <a:endParaRPr lang="en-US" sz="1000" dirty="0"/>
          </a:p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000" b="1" dirty="0">
                <a:solidFill>
                  <a:srgbClr val="0F172A"/>
                </a:solidFill>
              </a:rPr>
              <a:t>Accounting close</a:t>
            </a:r>
            <a:r>
              <a:rPr lang="en-US" sz="1000" b="0" dirty="0">
                <a:solidFill>
                  <a:srgbClr val="334155"/>
                </a:solidFill>
              </a:rPr>
              <a:t>: locked through August 2026.</a:t>
            </a:r>
            <a:endParaRPr lang="en-US" sz="1000" dirty="0"/>
          </a:p>
          <a:p>
            <a:pPr marL="177800" indent="-177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</a:pPr>
            <a:r>
              <a:rPr lang="en-US" sz="1000" b="1" dirty="0">
                <a:solidFill>
                  <a:srgbClr val="0F172A"/>
                </a:solidFill>
              </a:rPr>
              <a:t>Approval controls</a:t>
            </a:r>
            <a:r>
              <a:rPr lang="en-US" sz="1000" b="0" dirty="0">
                <a:solidFill>
                  <a:srgbClr val="334155"/>
                </a:solidFill>
              </a:rPr>
              <a:t> when generated: No senior threshold · auto-approve off · self-approval off.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oiva">
  <a:themeElements>
    <a:clrScheme name="Roiva">
      <a:dk1>
        <a:srgbClr val="0F172A"/>
      </a:dk1>
      <a:lt1>
        <a:srgbClr val="FFFFFF"/>
      </a:lt1>
      <a:dk2>
        <a:srgbClr val="312E81"/>
      </a:dk2>
      <a:lt2>
        <a:srgbClr val="F8FAFC"/>
      </a:lt2>
      <a:accent1>
        <a:srgbClr val="4F46E5"/>
      </a:accent1>
      <a:accent2>
        <a:srgbClr val="059669"/>
      </a:accent2>
      <a:accent3>
        <a:srgbClr val="D97706"/>
      </a:accent3>
      <a:accent4>
        <a:srgbClr val="DC2626"/>
      </a:accent4>
      <a:accent5>
        <a:srgbClr val="64748B"/>
      </a:accent5>
      <a:accent6>
        <a:srgbClr val="94A3B8"/>
      </a:accent6>
      <a:hlink>
        <a:srgbClr val="4F46E5"/>
      </a:hlink>
      <a:folHlink>
        <a:srgbClr val="312E81"/>
      </a:folHlink>
    </a:clrScheme>
    <a:fontScheme name="Roiv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Roiv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>
  <Application>Roiva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AI ROI Board Brief — Calder &amp; Voss Building Supply — Fiscal Q2 2026</dc:title>
  <dc:subject>Illustrative sample · Calder &amp; Voss is a fictional company · Not customer results</dc:subject>
  <dc:creator>Roiva</dc:creator>
  <cp:lastModifiedBy>Roiva</cp:lastModifiedBy>
  <dcterms:created xsi:type="dcterms:W3CDTF">2026-09-10T14:00:00Z</dcterms:created>
  <dcterms:modified xsi:type="dcterms:W3CDTF">2026-09-10T14:00:00Z</dcterms:modified>
</cp:coreProperties>
</file>